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78" r:id="rId5"/>
    <p:sldId id="286" r:id="rId6"/>
    <p:sldId id="279" r:id="rId7"/>
    <p:sldId id="264" r:id="rId8"/>
    <p:sldId id="268" r:id="rId9"/>
    <p:sldId id="269" r:id="rId10"/>
    <p:sldId id="267" r:id="rId11"/>
    <p:sldId id="265" r:id="rId12"/>
    <p:sldId id="270" r:id="rId13"/>
    <p:sldId id="288" r:id="rId14"/>
    <p:sldId id="280" r:id="rId15"/>
    <p:sldId id="281" r:id="rId16"/>
    <p:sldId id="283" r:id="rId17"/>
    <p:sldId id="284" r:id="rId18"/>
    <p:sldId id="285" r:id="rId19"/>
    <p:sldId id="287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97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96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49315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Project Guide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IN" sz="2400" b="1" i="0" dirty="0">
                <a:solidFill>
                  <a:schemeClr val="tx1"/>
                </a:solidFill>
                <a:effectLst/>
                <a:latin typeface="PT Sans"/>
              </a:rPr>
              <a:t>Dr. K.Kumar</a:t>
            </a:r>
            <a:r>
              <a:rPr lang="en-IN" sz="2400" b="1" dirty="0">
                <a:solidFill>
                  <a:schemeClr val="tx1"/>
                </a:solidFill>
                <a:effectLst/>
                <a:latin typeface="PT Sans"/>
              </a:rPr>
              <a:t> M.E., Ph.D.,</a:t>
            </a:r>
            <a:r>
              <a:rPr lang="en-IN" sz="2400" b="1" i="0" dirty="0">
                <a:solidFill>
                  <a:schemeClr val="tx1"/>
                </a:solidFill>
                <a:effectLst/>
                <a:latin typeface="PT Sans"/>
              </a:rPr>
              <a:t> </a:t>
            </a:r>
            <a:br>
              <a:rPr lang="en-IN" sz="4000" b="0" i="0" dirty="0">
                <a:solidFill>
                  <a:schemeClr val="tx1"/>
                </a:solidFill>
                <a:effectLst/>
                <a:latin typeface="PT Sans"/>
              </a:rPr>
            </a:br>
            <a:r>
              <a:rPr lang="en-IN" sz="2000" b="0" i="0" dirty="0">
                <a:solidFill>
                  <a:schemeClr val="tx1"/>
                </a:solidFill>
                <a:effectLst/>
                <a:latin typeface="PT Sans"/>
              </a:rPr>
              <a:t>Associate Professor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B6256-322D-4AE6-B2B8-6F37C8DD7A85}"/>
              </a:ext>
            </a:extLst>
          </p:cNvPr>
          <p:cNvSpPr txBox="1"/>
          <p:nvPr/>
        </p:nvSpPr>
        <p:spPr>
          <a:xfrm>
            <a:off x="7097307" y="3044004"/>
            <a:ext cx="410041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(1817116)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Hafeeza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Begum M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(1817118)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Keerthana  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(1817123)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Pavithra 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(1817137)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A553B-BB02-437C-834C-A55CD0671ECE}"/>
              </a:ext>
            </a:extLst>
          </p:cNvPr>
          <p:cNvSpPr txBox="1"/>
          <p:nvPr/>
        </p:nvSpPr>
        <p:spPr>
          <a:xfrm>
            <a:off x="1216241" y="196300"/>
            <a:ext cx="11416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ONLINE EXAM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D1CD-8915-4119-865D-21A65999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82880"/>
            <a:ext cx="10353762" cy="1257300"/>
          </a:xfrm>
        </p:spPr>
        <p:txBody>
          <a:bodyPr/>
          <a:lstStyle/>
          <a:p>
            <a:r>
              <a:rPr lang="en-US" b="1" u="sng" dirty="0"/>
              <a:t>Face Verification Implementation</a:t>
            </a:r>
            <a:endParaRPr lang="en-IN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B6351-7ED9-4668-A1FE-C4ACD8FC7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6" r="41750" b="6942"/>
          <a:stretch/>
        </p:blipFill>
        <p:spPr>
          <a:xfrm>
            <a:off x="689741" y="1264183"/>
            <a:ext cx="455733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CABA6-AAF2-44D7-B077-DCED946BE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7" r="40250" b="8869"/>
          <a:stretch/>
        </p:blipFill>
        <p:spPr>
          <a:xfrm>
            <a:off x="6823010" y="1260906"/>
            <a:ext cx="4789870" cy="3660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FC26FC-346E-4EE1-868F-69EF98D0E2CE}"/>
              </a:ext>
            </a:extLst>
          </p:cNvPr>
          <p:cNvSpPr txBox="1"/>
          <p:nvPr/>
        </p:nvSpPr>
        <p:spPr>
          <a:xfrm>
            <a:off x="1203073" y="5299947"/>
            <a:ext cx="244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Face Matched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6139C-88AA-41BB-ADA7-FFDAF2D8FB69}"/>
              </a:ext>
            </a:extLst>
          </p:cNvPr>
          <p:cNvSpPr txBox="1"/>
          <p:nvPr/>
        </p:nvSpPr>
        <p:spPr>
          <a:xfrm>
            <a:off x="8548273" y="5330725"/>
            <a:ext cx="2033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Face Not Matched</a:t>
            </a:r>
          </a:p>
        </p:txBody>
      </p:sp>
    </p:spTree>
    <p:extLst>
      <p:ext uri="{BB962C8B-B14F-4D97-AF65-F5344CB8AC3E}">
        <p14:creationId xmlns:p14="http://schemas.microsoft.com/office/powerpoint/2010/main" val="158286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0400C-6297-4FF3-ABF3-E6E6EF02D1DF}"/>
              </a:ext>
            </a:extLst>
          </p:cNvPr>
          <p:cNvSpPr txBox="1"/>
          <p:nvPr/>
        </p:nvSpPr>
        <p:spPr>
          <a:xfrm>
            <a:off x="3453414" y="124288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Work Flow of Eye Tracking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87249-B517-4A4A-A81E-40059B878ACA}"/>
              </a:ext>
            </a:extLst>
          </p:cNvPr>
          <p:cNvSpPr/>
          <p:nvPr/>
        </p:nvSpPr>
        <p:spPr>
          <a:xfrm>
            <a:off x="4873842" y="938707"/>
            <a:ext cx="1908699" cy="43267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Input</a:t>
            </a:r>
            <a:r>
              <a:rPr lang="en-IN" sz="3200" b="1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frame</a:t>
            </a:r>
            <a:r>
              <a:rPr lang="en-IN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FF5E-DADE-4E2C-9717-46C94AB73AEC}"/>
              </a:ext>
            </a:extLst>
          </p:cNvPr>
          <p:cNvSpPr/>
          <p:nvPr/>
        </p:nvSpPr>
        <p:spPr>
          <a:xfrm>
            <a:off x="4021583" y="1733475"/>
            <a:ext cx="4287915" cy="5125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RGB to Grey Scale Conversion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C83D9-556C-439A-8D50-473BBEB4E4B1}"/>
              </a:ext>
            </a:extLst>
          </p:cNvPr>
          <p:cNvSpPr/>
          <p:nvPr/>
        </p:nvSpPr>
        <p:spPr>
          <a:xfrm>
            <a:off x="4873842" y="2608140"/>
            <a:ext cx="2130641" cy="577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Eye Detection 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52F04EAB-79F3-462A-9C37-5BFBDEC20E0C}"/>
              </a:ext>
            </a:extLst>
          </p:cNvPr>
          <p:cNvSpPr/>
          <p:nvPr/>
        </p:nvSpPr>
        <p:spPr>
          <a:xfrm>
            <a:off x="4194700" y="3429000"/>
            <a:ext cx="3266981" cy="1864311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Eye Edge Detection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</a:rPr>
              <a:t>Found ?</a:t>
            </a:r>
            <a:r>
              <a:rPr lang="en-IN" sz="2400" b="1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EEC796-00E0-479E-BB20-9A679AB01F7D}"/>
              </a:ext>
            </a:extLst>
          </p:cNvPr>
          <p:cNvSpPr/>
          <p:nvPr/>
        </p:nvSpPr>
        <p:spPr>
          <a:xfrm>
            <a:off x="3453412" y="4328973"/>
            <a:ext cx="825624" cy="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31A13-DC00-434B-ABE9-2BFE98DD0CA1}"/>
              </a:ext>
            </a:extLst>
          </p:cNvPr>
          <p:cNvSpPr/>
          <p:nvPr/>
        </p:nvSpPr>
        <p:spPr>
          <a:xfrm rot="5400000">
            <a:off x="1873796" y="2742700"/>
            <a:ext cx="3230255" cy="71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2F0B8-B760-45C2-B094-1ACFC96BAA0D}"/>
              </a:ext>
            </a:extLst>
          </p:cNvPr>
          <p:cNvSpPr/>
          <p:nvPr/>
        </p:nvSpPr>
        <p:spPr>
          <a:xfrm>
            <a:off x="3453412" y="1163084"/>
            <a:ext cx="1420429" cy="64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656954E3-CA62-41A3-86E9-42E85FB97817}"/>
              </a:ext>
            </a:extLst>
          </p:cNvPr>
          <p:cNvSpPr/>
          <p:nvPr/>
        </p:nvSpPr>
        <p:spPr>
          <a:xfrm rot="13335732">
            <a:off x="4517490" y="1031162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D7D45A-C8A0-41B8-BE55-79E010A3FC2F}"/>
              </a:ext>
            </a:extLst>
          </p:cNvPr>
          <p:cNvSpPr/>
          <p:nvPr/>
        </p:nvSpPr>
        <p:spPr>
          <a:xfrm rot="5400000">
            <a:off x="5650474" y="1516922"/>
            <a:ext cx="362090" cy="71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6629860-9050-432C-8605-263913BC8574}"/>
              </a:ext>
            </a:extLst>
          </p:cNvPr>
          <p:cNvSpPr/>
          <p:nvPr/>
        </p:nvSpPr>
        <p:spPr>
          <a:xfrm rot="19380857">
            <a:off x="5722193" y="1471769"/>
            <a:ext cx="230912" cy="23670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0BA1B-2BC2-4F10-A042-31733645C65A}"/>
              </a:ext>
            </a:extLst>
          </p:cNvPr>
          <p:cNvSpPr/>
          <p:nvPr/>
        </p:nvSpPr>
        <p:spPr>
          <a:xfrm rot="5400000">
            <a:off x="5704468" y="2355784"/>
            <a:ext cx="397253" cy="72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A8A7C494-9999-4257-8F62-5F1D828AD0BA}"/>
              </a:ext>
            </a:extLst>
          </p:cNvPr>
          <p:cNvSpPr/>
          <p:nvPr/>
        </p:nvSpPr>
        <p:spPr>
          <a:xfrm rot="18824298">
            <a:off x="5778877" y="2335295"/>
            <a:ext cx="231916" cy="24298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E9EAFB-4B16-4268-8FD0-B3B5AABE2703}"/>
              </a:ext>
            </a:extLst>
          </p:cNvPr>
          <p:cNvSpPr/>
          <p:nvPr/>
        </p:nvSpPr>
        <p:spPr>
          <a:xfrm rot="5400000">
            <a:off x="5679546" y="3298913"/>
            <a:ext cx="362090" cy="71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9069759F-5792-4FCE-9EED-4E8CEDA73F40}"/>
              </a:ext>
            </a:extLst>
          </p:cNvPr>
          <p:cNvSpPr/>
          <p:nvPr/>
        </p:nvSpPr>
        <p:spPr>
          <a:xfrm rot="18824298">
            <a:off x="5732235" y="3242513"/>
            <a:ext cx="213842" cy="24358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59E40A-A5D0-4E62-927F-1284FB6C597C}"/>
              </a:ext>
            </a:extLst>
          </p:cNvPr>
          <p:cNvSpPr txBox="1"/>
          <p:nvPr/>
        </p:nvSpPr>
        <p:spPr>
          <a:xfrm>
            <a:off x="3556654" y="3754234"/>
            <a:ext cx="69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NO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F7A939-9DC7-4CA0-BBA2-01050163C17D}"/>
              </a:ext>
            </a:extLst>
          </p:cNvPr>
          <p:cNvSpPr/>
          <p:nvPr/>
        </p:nvSpPr>
        <p:spPr>
          <a:xfrm rot="5400000">
            <a:off x="5610480" y="5346665"/>
            <a:ext cx="424844" cy="10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250CD793-C33C-4DAF-8B80-458DCE982996}"/>
              </a:ext>
            </a:extLst>
          </p:cNvPr>
          <p:cNvSpPr/>
          <p:nvPr/>
        </p:nvSpPr>
        <p:spPr>
          <a:xfrm rot="18902963">
            <a:off x="5670736" y="5375549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FDE9BB-BD31-42E6-8866-EC1389B09851}"/>
              </a:ext>
            </a:extLst>
          </p:cNvPr>
          <p:cNvSpPr txBox="1"/>
          <p:nvPr/>
        </p:nvSpPr>
        <p:spPr>
          <a:xfrm>
            <a:off x="5991593" y="5150427"/>
            <a:ext cx="84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YES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D7AA75-1556-4D5C-83C8-D5F2E03B2904}"/>
              </a:ext>
            </a:extLst>
          </p:cNvPr>
          <p:cNvSpPr/>
          <p:nvPr/>
        </p:nvSpPr>
        <p:spPr>
          <a:xfrm>
            <a:off x="4385569" y="5780935"/>
            <a:ext cx="2396972" cy="6133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Draw Eye Region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2832EE-EDC5-4242-BE53-63E49FB05B6E}"/>
              </a:ext>
            </a:extLst>
          </p:cNvPr>
          <p:cNvSpPr/>
          <p:nvPr/>
        </p:nvSpPr>
        <p:spPr>
          <a:xfrm>
            <a:off x="6814761" y="6040138"/>
            <a:ext cx="443779" cy="102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A15E500F-E4B0-4686-A316-1FE858B9E533}"/>
              </a:ext>
            </a:extLst>
          </p:cNvPr>
          <p:cNvSpPr/>
          <p:nvPr/>
        </p:nvSpPr>
        <p:spPr>
          <a:xfrm rot="13524566">
            <a:off x="7041067" y="5913528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4A933D-C2C6-496C-B08B-E66C31D81D3F}"/>
              </a:ext>
            </a:extLst>
          </p:cNvPr>
          <p:cNvSpPr/>
          <p:nvPr/>
        </p:nvSpPr>
        <p:spPr>
          <a:xfrm>
            <a:off x="7415122" y="5721159"/>
            <a:ext cx="2043838" cy="7078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Save Eye Central Point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218DEA-3B9D-487D-8487-3509EE1CCBE4}"/>
              </a:ext>
            </a:extLst>
          </p:cNvPr>
          <p:cNvSpPr/>
          <p:nvPr/>
        </p:nvSpPr>
        <p:spPr>
          <a:xfrm>
            <a:off x="9458960" y="6040139"/>
            <a:ext cx="443779" cy="102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24B89612-D860-4E73-A699-9EC71706B3D5}"/>
              </a:ext>
            </a:extLst>
          </p:cNvPr>
          <p:cNvSpPr/>
          <p:nvPr/>
        </p:nvSpPr>
        <p:spPr>
          <a:xfrm rot="13524566">
            <a:off x="9685266" y="5913529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C92EA9-97A7-4F4F-B686-5658C03070B8}"/>
              </a:ext>
            </a:extLst>
          </p:cNvPr>
          <p:cNvSpPr/>
          <p:nvPr/>
        </p:nvSpPr>
        <p:spPr>
          <a:xfrm>
            <a:off x="10091541" y="5721159"/>
            <a:ext cx="1074299" cy="7078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227088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0400C-6297-4FF3-ABF3-E6E6EF02D1DF}"/>
              </a:ext>
            </a:extLst>
          </p:cNvPr>
          <p:cNvSpPr txBox="1"/>
          <p:nvPr/>
        </p:nvSpPr>
        <p:spPr>
          <a:xfrm>
            <a:off x="3453414" y="124288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Work Flow of Object Detection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87249-B517-4A4A-A81E-40059B878ACA}"/>
              </a:ext>
            </a:extLst>
          </p:cNvPr>
          <p:cNvSpPr/>
          <p:nvPr/>
        </p:nvSpPr>
        <p:spPr>
          <a:xfrm>
            <a:off x="4873842" y="938707"/>
            <a:ext cx="1908699" cy="43267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Input</a:t>
            </a:r>
            <a:r>
              <a:rPr lang="en-IN" sz="3200" b="1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frame</a:t>
            </a:r>
            <a:r>
              <a:rPr lang="en-IN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BFF5E-DADE-4E2C-9717-46C94AB73AEC}"/>
              </a:ext>
            </a:extLst>
          </p:cNvPr>
          <p:cNvSpPr/>
          <p:nvPr/>
        </p:nvSpPr>
        <p:spPr>
          <a:xfrm>
            <a:off x="4792385" y="1717849"/>
            <a:ext cx="2293549" cy="4753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Bounding Box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C83D9-556C-439A-8D50-473BBEB4E4B1}"/>
              </a:ext>
            </a:extLst>
          </p:cNvPr>
          <p:cNvSpPr/>
          <p:nvPr/>
        </p:nvSpPr>
        <p:spPr>
          <a:xfrm>
            <a:off x="713253" y="4231675"/>
            <a:ext cx="2302575" cy="8047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Ignore the Bounding Boxes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52F04EAB-79F3-462A-9C37-5BFBDEC20E0C}"/>
              </a:ext>
            </a:extLst>
          </p:cNvPr>
          <p:cNvSpPr/>
          <p:nvPr/>
        </p:nvSpPr>
        <p:spPr>
          <a:xfrm>
            <a:off x="4189149" y="2619153"/>
            <a:ext cx="3439395" cy="1907974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Objectness Score &gt;0.5 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EEC796-00E0-479E-BB20-9A679AB01F7D}"/>
              </a:ext>
            </a:extLst>
          </p:cNvPr>
          <p:cNvSpPr/>
          <p:nvPr/>
        </p:nvSpPr>
        <p:spPr>
          <a:xfrm>
            <a:off x="1731146" y="3524800"/>
            <a:ext cx="2515670" cy="6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31A13-DC00-434B-ABE9-2BFE98DD0CA1}"/>
              </a:ext>
            </a:extLst>
          </p:cNvPr>
          <p:cNvSpPr/>
          <p:nvPr/>
        </p:nvSpPr>
        <p:spPr>
          <a:xfrm rot="5400000">
            <a:off x="1386442" y="3863850"/>
            <a:ext cx="745465" cy="56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D7D45A-C8A0-41B8-BE55-79E010A3FC2F}"/>
              </a:ext>
            </a:extLst>
          </p:cNvPr>
          <p:cNvSpPr/>
          <p:nvPr/>
        </p:nvSpPr>
        <p:spPr>
          <a:xfrm rot="5400000">
            <a:off x="5650474" y="1516922"/>
            <a:ext cx="362090" cy="71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6629860-9050-432C-8605-263913BC8574}"/>
              </a:ext>
            </a:extLst>
          </p:cNvPr>
          <p:cNvSpPr/>
          <p:nvPr/>
        </p:nvSpPr>
        <p:spPr>
          <a:xfrm rot="19380857">
            <a:off x="5722193" y="1471769"/>
            <a:ext cx="230912" cy="23670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0BA1B-2BC2-4F10-A042-31733645C65A}"/>
              </a:ext>
            </a:extLst>
          </p:cNvPr>
          <p:cNvSpPr/>
          <p:nvPr/>
        </p:nvSpPr>
        <p:spPr>
          <a:xfrm rot="5400000">
            <a:off x="5704468" y="2355784"/>
            <a:ext cx="397253" cy="72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A8A7C494-9999-4257-8F62-5F1D828AD0BA}"/>
              </a:ext>
            </a:extLst>
          </p:cNvPr>
          <p:cNvSpPr/>
          <p:nvPr/>
        </p:nvSpPr>
        <p:spPr>
          <a:xfrm rot="18824298">
            <a:off x="5778877" y="2335295"/>
            <a:ext cx="231916" cy="24298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E9EAFB-4B16-4268-8FD0-B3B5AABE2703}"/>
              </a:ext>
            </a:extLst>
          </p:cNvPr>
          <p:cNvSpPr/>
          <p:nvPr/>
        </p:nvSpPr>
        <p:spPr>
          <a:xfrm rot="10800000">
            <a:off x="7200089" y="5293310"/>
            <a:ext cx="362090" cy="71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59E40A-A5D0-4E62-927F-1284FB6C597C}"/>
              </a:ext>
            </a:extLst>
          </p:cNvPr>
          <p:cNvSpPr txBox="1"/>
          <p:nvPr/>
        </p:nvSpPr>
        <p:spPr>
          <a:xfrm>
            <a:off x="3486446" y="3095317"/>
            <a:ext cx="69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NO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F7A939-9DC7-4CA0-BBA2-01050163C17D}"/>
              </a:ext>
            </a:extLst>
          </p:cNvPr>
          <p:cNvSpPr/>
          <p:nvPr/>
        </p:nvSpPr>
        <p:spPr>
          <a:xfrm rot="5400000">
            <a:off x="5727544" y="4645655"/>
            <a:ext cx="358866" cy="64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250CD793-C33C-4DAF-8B80-458DCE982996}"/>
              </a:ext>
            </a:extLst>
          </p:cNvPr>
          <p:cNvSpPr/>
          <p:nvPr/>
        </p:nvSpPr>
        <p:spPr>
          <a:xfrm rot="19048111">
            <a:off x="1613176" y="3914684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FDE9BB-BD31-42E6-8866-EC1389B09851}"/>
              </a:ext>
            </a:extLst>
          </p:cNvPr>
          <p:cNvSpPr txBox="1"/>
          <p:nvPr/>
        </p:nvSpPr>
        <p:spPr>
          <a:xfrm>
            <a:off x="6096000" y="4399312"/>
            <a:ext cx="84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YES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D7AA75-1556-4D5C-83C8-D5F2E03B2904}"/>
              </a:ext>
            </a:extLst>
          </p:cNvPr>
          <p:cNvSpPr/>
          <p:nvPr/>
        </p:nvSpPr>
        <p:spPr>
          <a:xfrm>
            <a:off x="4897514" y="4950541"/>
            <a:ext cx="2302575" cy="7810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Identify the class confidence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2832EE-EDC5-4242-BE53-63E49FB05B6E}"/>
              </a:ext>
            </a:extLst>
          </p:cNvPr>
          <p:cNvSpPr/>
          <p:nvPr/>
        </p:nvSpPr>
        <p:spPr>
          <a:xfrm rot="10800000">
            <a:off x="9323951" y="5279105"/>
            <a:ext cx="443144" cy="85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A15E500F-E4B0-4686-A316-1FE858B9E533}"/>
              </a:ext>
            </a:extLst>
          </p:cNvPr>
          <p:cNvSpPr/>
          <p:nvPr/>
        </p:nvSpPr>
        <p:spPr>
          <a:xfrm rot="12707975">
            <a:off x="9598566" y="5216223"/>
            <a:ext cx="164999" cy="249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4A933D-C2C6-496C-B08B-E66C31D81D3F}"/>
              </a:ext>
            </a:extLst>
          </p:cNvPr>
          <p:cNvSpPr/>
          <p:nvPr/>
        </p:nvSpPr>
        <p:spPr>
          <a:xfrm>
            <a:off x="7628544" y="4695663"/>
            <a:ext cx="1711765" cy="13373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Apply Non Maximum </a:t>
            </a:r>
            <a:r>
              <a:rPr lang="en-IN" sz="2400" b="1" dirty="0" err="1">
                <a:solidFill>
                  <a:schemeClr val="bg1"/>
                </a:solidFill>
              </a:rPr>
              <a:t>supression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9069759F-5792-4FCE-9EED-4E8CEDA73F40}"/>
              </a:ext>
            </a:extLst>
          </p:cNvPr>
          <p:cNvSpPr/>
          <p:nvPr/>
        </p:nvSpPr>
        <p:spPr>
          <a:xfrm rot="18824298">
            <a:off x="5796173" y="4669806"/>
            <a:ext cx="213842" cy="24358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656954E3-CA62-41A3-86E9-42E85FB97817}"/>
              </a:ext>
            </a:extLst>
          </p:cNvPr>
          <p:cNvSpPr/>
          <p:nvPr/>
        </p:nvSpPr>
        <p:spPr>
          <a:xfrm rot="13335732">
            <a:off x="7431380" y="5250574"/>
            <a:ext cx="167294" cy="1954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B3C6D7-4406-4EE7-BE58-8F65378981EF}"/>
              </a:ext>
            </a:extLst>
          </p:cNvPr>
          <p:cNvSpPr/>
          <p:nvPr/>
        </p:nvSpPr>
        <p:spPr>
          <a:xfrm>
            <a:off x="9825852" y="4650259"/>
            <a:ext cx="2054189" cy="13373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Output image with object detection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0E74B8-5E67-48C2-B948-A5FBCAD9489D}"/>
              </a:ext>
            </a:extLst>
          </p:cNvPr>
          <p:cNvSpPr/>
          <p:nvPr/>
        </p:nvSpPr>
        <p:spPr>
          <a:xfrm>
            <a:off x="5160794" y="6155046"/>
            <a:ext cx="1776014" cy="6720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Stop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769F96-2B4D-44B8-A286-E6588BBE7F8E}"/>
              </a:ext>
            </a:extLst>
          </p:cNvPr>
          <p:cNvSpPr/>
          <p:nvPr/>
        </p:nvSpPr>
        <p:spPr>
          <a:xfrm rot="16200000" flipV="1">
            <a:off x="992407" y="5761462"/>
            <a:ext cx="1468602" cy="100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7B3253-1308-4AF4-ADD4-7AD1E6FA797B}"/>
              </a:ext>
            </a:extLst>
          </p:cNvPr>
          <p:cNvSpPr/>
          <p:nvPr/>
        </p:nvSpPr>
        <p:spPr>
          <a:xfrm>
            <a:off x="1731145" y="6505031"/>
            <a:ext cx="3349463" cy="6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F14369C-86F1-4ADA-947C-168800643473}"/>
              </a:ext>
            </a:extLst>
          </p:cNvPr>
          <p:cNvSpPr/>
          <p:nvPr/>
        </p:nvSpPr>
        <p:spPr>
          <a:xfrm rot="13648111">
            <a:off x="4786700" y="6373887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92D23C-D3AE-4747-A35F-1538401F1AAB}"/>
              </a:ext>
            </a:extLst>
          </p:cNvPr>
          <p:cNvSpPr/>
          <p:nvPr/>
        </p:nvSpPr>
        <p:spPr>
          <a:xfrm rot="10800000">
            <a:off x="7148392" y="6515793"/>
            <a:ext cx="3349463" cy="6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A367F81A-46E9-427A-8595-06E4E25B6A1D}"/>
              </a:ext>
            </a:extLst>
          </p:cNvPr>
          <p:cNvSpPr/>
          <p:nvPr/>
        </p:nvSpPr>
        <p:spPr>
          <a:xfrm rot="2848111">
            <a:off x="7013318" y="6384649"/>
            <a:ext cx="304331" cy="3231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F04335-3EB5-4FB3-B6BA-EAEE9A289C1B}"/>
              </a:ext>
            </a:extLst>
          </p:cNvPr>
          <p:cNvSpPr/>
          <p:nvPr/>
        </p:nvSpPr>
        <p:spPr>
          <a:xfrm rot="16200000" flipV="1">
            <a:off x="10187495" y="6187537"/>
            <a:ext cx="537696" cy="118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81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0400C-6297-4FF3-ABF3-E6E6EF02D1DF}"/>
              </a:ext>
            </a:extLst>
          </p:cNvPr>
          <p:cNvSpPr txBox="1"/>
          <p:nvPr/>
        </p:nvSpPr>
        <p:spPr>
          <a:xfrm>
            <a:off x="3275860" y="133166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Output For Eye tracking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C8E782-0D73-4812-A631-DA544400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485" y="1101746"/>
            <a:ext cx="7641332" cy="42961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91E01D-FBFD-4E37-9B60-BB212415E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5" t="15276" r="60196" b="30346"/>
          <a:stretch/>
        </p:blipFill>
        <p:spPr>
          <a:xfrm>
            <a:off x="419830" y="1403506"/>
            <a:ext cx="3692593" cy="36926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5CEFCCB-1EEF-4FF9-A6CC-9AEF19FFEC6C}"/>
              </a:ext>
            </a:extLst>
          </p:cNvPr>
          <p:cNvSpPr txBox="1"/>
          <p:nvPr/>
        </p:nvSpPr>
        <p:spPr>
          <a:xfrm>
            <a:off x="327597" y="5475854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Binary Masking of eyeballs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27F6B1-DCCA-4132-AAF7-0DD223F74E8C}"/>
              </a:ext>
            </a:extLst>
          </p:cNvPr>
          <p:cNvSpPr txBox="1"/>
          <p:nvPr/>
        </p:nvSpPr>
        <p:spPr>
          <a:xfrm>
            <a:off x="6947737" y="5658592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Looking up Detected </a:t>
            </a:r>
          </a:p>
        </p:txBody>
      </p:sp>
    </p:spTree>
    <p:extLst>
      <p:ext uri="{BB962C8B-B14F-4D97-AF65-F5344CB8AC3E}">
        <p14:creationId xmlns:p14="http://schemas.microsoft.com/office/powerpoint/2010/main" val="79492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0400C-6297-4FF3-ABF3-E6E6EF02D1DF}"/>
              </a:ext>
            </a:extLst>
          </p:cNvPr>
          <p:cNvSpPr txBox="1"/>
          <p:nvPr/>
        </p:nvSpPr>
        <p:spPr>
          <a:xfrm>
            <a:off x="3275860" y="133166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Output For Eye tracking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38942-0E82-447C-B576-80F4371B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016" y="1268950"/>
            <a:ext cx="5802742" cy="32624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5CEFCCB-1EEF-4FF9-A6CC-9AEF19FFEC6C}"/>
              </a:ext>
            </a:extLst>
          </p:cNvPr>
          <p:cNvSpPr txBox="1"/>
          <p:nvPr/>
        </p:nvSpPr>
        <p:spPr>
          <a:xfrm>
            <a:off x="7527909" y="4631074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Looking Left Detected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2A722-D188-4F83-A8A8-AFC458B687E5}"/>
              </a:ext>
            </a:extLst>
          </p:cNvPr>
          <p:cNvSpPr txBox="1"/>
          <p:nvPr/>
        </p:nvSpPr>
        <p:spPr>
          <a:xfrm>
            <a:off x="904605" y="4728462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Looking Right Detected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1B22C-7280-48AD-A145-2423A95A0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76" y="1263117"/>
            <a:ext cx="5802742" cy="32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0400C-6297-4FF3-ABF3-E6E6EF02D1DF}"/>
              </a:ext>
            </a:extLst>
          </p:cNvPr>
          <p:cNvSpPr txBox="1"/>
          <p:nvPr/>
        </p:nvSpPr>
        <p:spPr>
          <a:xfrm>
            <a:off x="3024279" y="151451"/>
            <a:ext cx="686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Output For Object Detection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CEFCCB-1EEF-4FF9-A6CC-9AEF19FFEC6C}"/>
              </a:ext>
            </a:extLst>
          </p:cNvPr>
          <p:cNvSpPr txBox="1"/>
          <p:nvPr/>
        </p:nvSpPr>
        <p:spPr>
          <a:xfrm>
            <a:off x="4157474" y="4787854"/>
            <a:ext cx="3877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More than One Person Detected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2A722-D188-4F83-A8A8-AFC458B687E5}"/>
              </a:ext>
            </a:extLst>
          </p:cNvPr>
          <p:cNvSpPr txBox="1"/>
          <p:nvPr/>
        </p:nvSpPr>
        <p:spPr>
          <a:xfrm>
            <a:off x="280414" y="4844164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No Person Detected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E35AE-EE23-4BD5-8B1A-205B819D1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" r="50000" b="6904"/>
          <a:stretch/>
        </p:blipFill>
        <p:spPr>
          <a:xfrm>
            <a:off x="280414" y="994964"/>
            <a:ext cx="3444537" cy="3561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322EA-62F6-4072-ADCC-6FA198AA5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5" r="50000" b="5739"/>
          <a:stretch/>
        </p:blipFill>
        <p:spPr>
          <a:xfrm>
            <a:off x="4048216" y="994964"/>
            <a:ext cx="3506680" cy="36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2A68F-D497-4BF2-B782-17B045C14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-24" r="50000" b="4055"/>
          <a:stretch/>
        </p:blipFill>
        <p:spPr>
          <a:xfrm>
            <a:off x="8238886" y="994963"/>
            <a:ext cx="3300436" cy="3561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FB832E-2876-463E-A0EE-84E8C65FD6E1}"/>
              </a:ext>
            </a:extLst>
          </p:cNvPr>
          <p:cNvSpPr txBox="1"/>
          <p:nvPr/>
        </p:nvSpPr>
        <p:spPr>
          <a:xfrm>
            <a:off x="8238886" y="4787854"/>
            <a:ext cx="387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Mobile Phone Detected </a:t>
            </a:r>
          </a:p>
        </p:txBody>
      </p:sp>
    </p:spTree>
    <p:extLst>
      <p:ext uri="{BB962C8B-B14F-4D97-AF65-F5344CB8AC3E}">
        <p14:creationId xmlns:p14="http://schemas.microsoft.com/office/powerpoint/2010/main" val="245795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6D70-2EB2-4964-AC6C-AA0FC4AB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44" y="245616"/>
            <a:ext cx="10353762" cy="668784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2077-A35F-4D5E-B696-B5EB0430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816" y="914400"/>
            <a:ext cx="10353762" cy="3409025"/>
          </a:xfrm>
        </p:spPr>
        <p:txBody>
          <a:bodyPr>
            <a:no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Kaipeng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Zhang,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Zhanpeng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Qiao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Yu. (2016). Joint Face Detection and Alignment Using Multitask Cascaded Convolutional Networks. IEEE Signal Processing Letters. 23. 10.1109/LSP.2016.2603342.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Adarsh, P. Rathi and M. Kumar, "YOLO v3-Tiny: Object Detection and Recognition using one stage improved model," 2020 6th International Conference on Advanced Computing and Communication Systems (ICACCS), 2020, pp. 687-694,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10.1109/ICACCS48705.2020.9074315.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Kadambari, G. Prabhu, D. Mistry and M.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Khanore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"Automation of Attendance System Using Facial Recognition," 2019 International Conference on Advances in Computing, Communication and Control (ICAC3), 2019, pp. 1-5,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10.1109/ICAC347590.2019.9036819.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Cao,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Qiong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Shen, Li &amp;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Weidi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Parkhi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Omkar &amp; Zisserman, Andrew. (2018). VGGFace2: A Dataset for Recognising Faces across Pose and Age. 67-74. 10.1109/FG.2018.00020.</a:t>
            </a:r>
          </a:p>
        </p:txBody>
      </p:sp>
    </p:spTree>
    <p:extLst>
      <p:ext uri="{BB962C8B-B14F-4D97-AF65-F5344CB8AC3E}">
        <p14:creationId xmlns:p14="http://schemas.microsoft.com/office/powerpoint/2010/main" val="367178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3E2B32-C88F-4068-B091-3A53673EACF1}"/>
              </a:ext>
            </a:extLst>
          </p:cNvPr>
          <p:cNvSpPr txBox="1"/>
          <p:nvPr/>
        </p:nvSpPr>
        <p:spPr>
          <a:xfrm>
            <a:off x="3329126" y="2343704"/>
            <a:ext cx="52200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3152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91FF-39C6-4655-873A-81387D32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" y="-82859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IN" sz="3200" b="1" u="sng" dirty="0">
                <a:effectLst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1EB43-7B62-4155-8029-413B0D38D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07" y="755403"/>
            <a:ext cx="11322593" cy="1028956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expansion of e-learning, exam monitoring becomes more difficult. Therefore, real-time monitoring is necessary to ensure the student's identity continuously throughout the examination period</a:t>
            </a:r>
            <a:endParaRPr lang="en-I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71DB0-F20A-4792-A24B-801BD710B637}"/>
              </a:ext>
            </a:extLst>
          </p:cNvPr>
          <p:cNvSpPr txBox="1"/>
          <p:nvPr/>
        </p:nvSpPr>
        <p:spPr>
          <a:xfrm>
            <a:off x="275207" y="1598395"/>
            <a:ext cx="782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PROPOSED 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1D682-46BC-4CC6-8519-F0F9A792A1AA}"/>
              </a:ext>
            </a:extLst>
          </p:cNvPr>
          <p:cNvSpPr txBox="1"/>
          <p:nvPr/>
        </p:nvSpPr>
        <p:spPr>
          <a:xfrm>
            <a:off x="554768" y="2340404"/>
            <a:ext cx="1104303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of face detection and recognition system to monitor students during online examinations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 : Student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tep 2 : Monitor students during examination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(Step 1):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verification done using face detection and f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 recognition . 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     -&gt;    Identify the face present in the image . </a:t>
            </a:r>
          </a:p>
          <a:p>
            <a:pPr algn="l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-&gt;    Way of confirming the student identity using their face .</a:t>
            </a:r>
          </a:p>
          <a:p>
            <a:pPr algn="l"/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(Step 2):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reate an automated proctoring system where the user can be monitored automatically through the webcam . Monitoring the user’s eye movement , mobile phone usage detection , identify the presence of person other than user.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67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194E7-5B21-413E-A7A9-99C7F1072CAB}"/>
              </a:ext>
            </a:extLst>
          </p:cNvPr>
          <p:cNvSpPr txBox="1"/>
          <p:nvPr/>
        </p:nvSpPr>
        <p:spPr>
          <a:xfrm>
            <a:off x="1034746" y="426776"/>
            <a:ext cx="4526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</a:rPr>
              <a:t>Verification</a:t>
            </a:r>
            <a:r>
              <a:rPr lang="en-IN" sz="4000" b="1" dirty="0">
                <a:solidFill>
                  <a:schemeClr val="bg1"/>
                </a:solidFill>
              </a:rPr>
              <a:t> </a:t>
            </a:r>
            <a:r>
              <a:rPr lang="en-IN" sz="4000" b="1" u="sng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F8969-FFA6-458A-BB61-2D78E1AC4AA4}"/>
              </a:ext>
            </a:extLst>
          </p:cNvPr>
          <p:cNvSpPr txBox="1"/>
          <p:nvPr/>
        </p:nvSpPr>
        <p:spPr>
          <a:xfrm>
            <a:off x="6942704" y="426776"/>
            <a:ext cx="490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Monitoring</a:t>
            </a:r>
            <a:r>
              <a:rPr lang="en-IN" dirty="0"/>
              <a:t>  </a:t>
            </a:r>
            <a:r>
              <a:rPr lang="en-IN" sz="3600" b="1" u="sng" dirty="0"/>
              <a:t>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E4E00-1489-4E54-A16F-AE96C7D9C498}"/>
              </a:ext>
            </a:extLst>
          </p:cNvPr>
          <p:cNvSpPr txBox="1"/>
          <p:nvPr/>
        </p:nvSpPr>
        <p:spPr>
          <a:xfrm>
            <a:off x="1207364" y="1967313"/>
            <a:ext cx="41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Face Detection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14218-9929-4314-8B9A-BB0E082D2A09}"/>
              </a:ext>
            </a:extLst>
          </p:cNvPr>
          <p:cNvSpPr txBox="1"/>
          <p:nvPr/>
        </p:nvSpPr>
        <p:spPr>
          <a:xfrm>
            <a:off x="1162655" y="3204369"/>
            <a:ext cx="35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Face Recognition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DB14F-504A-4549-BA28-B0C852231CC5}"/>
              </a:ext>
            </a:extLst>
          </p:cNvPr>
          <p:cNvSpPr txBox="1"/>
          <p:nvPr/>
        </p:nvSpPr>
        <p:spPr>
          <a:xfrm>
            <a:off x="6942704" y="1854767"/>
            <a:ext cx="363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Eye Tracking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68AC3-BFA8-48E5-8454-3F8FCEDB380B}"/>
              </a:ext>
            </a:extLst>
          </p:cNvPr>
          <p:cNvSpPr txBox="1"/>
          <p:nvPr/>
        </p:nvSpPr>
        <p:spPr>
          <a:xfrm>
            <a:off x="6942704" y="2782669"/>
            <a:ext cx="3376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Person counting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1D33A-B1DA-4F85-AD35-FEB77AF963D7}"/>
              </a:ext>
            </a:extLst>
          </p:cNvPr>
          <p:cNvSpPr txBox="1"/>
          <p:nvPr/>
        </p:nvSpPr>
        <p:spPr>
          <a:xfrm>
            <a:off x="6942704" y="3708949"/>
            <a:ext cx="478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Mobile phone detection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770C-2332-4411-A9AE-2E7A2656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07" y="487021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MTCNN ?</a:t>
            </a:r>
            <a:endParaRPr lang="en-IN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AF0D506-58BB-455A-BF2F-E396D7577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210919"/>
              </p:ext>
            </p:extLst>
          </p:nvPr>
        </p:nvGraphicFramePr>
        <p:xfrm>
          <a:off x="2725315" y="3058160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479100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482470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236304A-F6A3-4635-A148-AC0A3AD1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7291"/>
              </p:ext>
            </p:extLst>
          </p:nvPr>
        </p:nvGraphicFramePr>
        <p:xfrm>
          <a:off x="1021790" y="1970843"/>
          <a:ext cx="10520037" cy="3735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0485">
                  <a:extLst>
                    <a:ext uri="{9D8B030D-6E8A-4147-A177-3AD203B41FA5}">
                      <a16:colId xmlns:a16="http://schemas.microsoft.com/office/drawing/2014/main" val="698463043"/>
                    </a:ext>
                  </a:extLst>
                </a:gridCol>
                <a:gridCol w="6149552">
                  <a:extLst>
                    <a:ext uri="{9D8B030D-6E8A-4147-A177-3AD203B41FA5}">
                      <a16:colId xmlns:a16="http://schemas.microsoft.com/office/drawing/2014/main" val="4064631361"/>
                    </a:ext>
                  </a:extLst>
                </a:gridCol>
              </a:tblGrid>
              <a:tr h="109303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  <a:endParaRPr lang="en-IN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Drawbacks</a:t>
                      </a:r>
                      <a:endParaRPr lang="en-IN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093882"/>
                  </a:ext>
                </a:extLst>
              </a:tr>
              <a:tr h="880966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Haar Cascade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 not provide best accuracy.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773328"/>
                  </a:ext>
                </a:extLst>
              </a:tr>
              <a:tr h="88096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DNN Face Detector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detect small faces as it is trained for minimum face size of 80×80.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89192"/>
                  </a:ext>
                </a:extLst>
              </a:tr>
              <a:tr h="88096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Dlib Frontal Face Detector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fit for non frontal facing faces .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82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95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C01D-AFE5-44D4-BB3D-89CC9A68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69" y="227860"/>
            <a:ext cx="10353762" cy="1257300"/>
          </a:xfrm>
        </p:spPr>
        <p:txBody>
          <a:bodyPr/>
          <a:lstStyle/>
          <a:p>
            <a:r>
              <a:rPr lang="en-US" b="1" dirty="0"/>
              <a:t>MTCNN Algorithm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1649C-155E-4961-A306-0C9B0B032654}"/>
              </a:ext>
            </a:extLst>
          </p:cNvPr>
          <p:cNvSpPr txBox="1"/>
          <p:nvPr/>
        </p:nvSpPr>
        <p:spPr>
          <a:xfrm>
            <a:off x="1030369" y="1485160"/>
            <a:ext cx="7102136" cy="19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MTCNN - Multitask Cascaded Convolutional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detects faces and facial landmarks on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rgbClr val="202124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DEFA9-5374-4F47-B34B-C36B5AEF121B}"/>
              </a:ext>
            </a:extLst>
          </p:cNvPr>
          <p:cNvSpPr txBox="1"/>
          <p:nvPr/>
        </p:nvSpPr>
        <p:spPr>
          <a:xfrm>
            <a:off x="558285" y="2742460"/>
            <a:ext cx="464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over other Algorithms 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573E2-BF12-4BA2-AB76-6210CDDBFF96}"/>
              </a:ext>
            </a:extLst>
          </p:cNvPr>
          <p:cNvSpPr txBox="1"/>
          <p:nvPr/>
        </p:nvSpPr>
        <p:spPr>
          <a:xfrm>
            <a:off x="1030369" y="3269873"/>
            <a:ext cx="810531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– Prediction step takes around 0.005 secs for 11.5 FPS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 - It should only detect faces (no false positives) and detect all faces (no false negatives)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- Faces should be detected in different poses, rotation, lighting conditions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Utilizing all available resources - using GPU if possible, using color (RGB) input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964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E727-110E-4F1A-BF18-45CF3897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4493"/>
            <a:ext cx="10353762" cy="1257300"/>
          </a:xfrm>
        </p:spPr>
        <p:txBody>
          <a:bodyPr/>
          <a:lstStyle/>
          <a:p>
            <a:r>
              <a:rPr lang="en-US" b="1" u="sng" dirty="0">
                <a:effectLst/>
              </a:rPr>
              <a:t>MTCNN </a:t>
            </a:r>
            <a:r>
              <a:rPr lang="en-IN" b="1" u="sng" dirty="0">
                <a:effectLst/>
              </a:rPr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77AB0-8867-4111-B8BC-98BB1592C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35" y="1676737"/>
            <a:ext cx="4005931" cy="4575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559B7-3621-4931-BE11-FCC080625396}"/>
              </a:ext>
            </a:extLst>
          </p:cNvPr>
          <p:cNvSpPr txBox="1"/>
          <p:nvPr/>
        </p:nvSpPr>
        <p:spPr>
          <a:xfrm>
            <a:off x="613254" y="1765514"/>
            <a:ext cx="69512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takes the image and resize it to different scales inorder to build an image pyramid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input to the three Staged cascading network.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convolution networks: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1.P-NET ( Proposal network 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2.R-NET ( Refine network 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3.O-NET (Output network 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SELF-Driving cars : This algorithm is used to identify the objects present in front of the moving car by using R-Net it shows the Identified object in the bounding box .</a:t>
            </a:r>
          </a:p>
        </p:txBody>
      </p:sp>
    </p:spTree>
    <p:extLst>
      <p:ext uri="{BB962C8B-B14F-4D97-AF65-F5344CB8AC3E}">
        <p14:creationId xmlns:p14="http://schemas.microsoft.com/office/powerpoint/2010/main" val="88347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AEDFEB-41CC-47BA-AE1D-ACD7AF0CB7CB}"/>
              </a:ext>
            </a:extLst>
          </p:cNvPr>
          <p:cNvSpPr/>
          <p:nvPr/>
        </p:nvSpPr>
        <p:spPr>
          <a:xfrm>
            <a:off x="1772994" y="2839467"/>
            <a:ext cx="2905538" cy="59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9EB51-F3E5-493C-ABD7-4865D28C8552}"/>
              </a:ext>
            </a:extLst>
          </p:cNvPr>
          <p:cNvSpPr txBox="1"/>
          <p:nvPr/>
        </p:nvSpPr>
        <p:spPr>
          <a:xfrm>
            <a:off x="2444296" y="1627392"/>
            <a:ext cx="192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1AD98-61FF-4BE6-A94B-EC34FB08FD62}"/>
              </a:ext>
            </a:extLst>
          </p:cNvPr>
          <p:cNvSpPr txBox="1"/>
          <p:nvPr/>
        </p:nvSpPr>
        <p:spPr>
          <a:xfrm>
            <a:off x="2016697" y="2883655"/>
            <a:ext cx="233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MTCNN Algorithm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05491-AEB7-4BFD-89E9-CD22AB443173}"/>
              </a:ext>
            </a:extLst>
          </p:cNvPr>
          <p:cNvSpPr txBox="1"/>
          <p:nvPr/>
        </p:nvSpPr>
        <p:spPr>
          <a:xfrm>
            <a:off x="1876357" y="4292867"/>
            <a:ext cx="275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Creation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513EC-358E-4329-BE34-55C858404072}"/>
              </a:ext>
            </a:extLst>
          </p:cNvPr>
          <p:cNvSpPr txBox="1"/>
          <p:nvPr/>
        </p:nvSpPr>
        <p:spPr>
          <a:xfrm>
            <a:off x="6873669" y="4179439"/>
            <a:ext cx="2661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Landmarks 	Detection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414E8-A0BB-4C05-8096-92C3F3A61FCB}"/>
              </a:ext>
            </a:extLst>
          </p:cNvPr>
          <p:cNvSpPr txBox="1"/>
          <p:nvPr/>
        </p:nvSpPr>
        <p:spPr>
          <a:xfrm>
            <a:off x="6792139" y="2035929"/>
            <a:ext cx="2497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image with Bounding box and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023906-840B-4EB1-9B07-CA5443B23F28}"/>
              </a:ext>
            </a:extLst>
          </p:cNvPr>
          <p:cNvSpPr/>
          <p:nvPr/>
        </p:nvSpPr>
        <p:spPr>
          <a:xfrm>
            <a:off x="2240086" y="1516919"/>
            <a:ext cx="1924964" cy="63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7CE928-0329-45BD-9A1C-111CD7B87B9B}"/>
              </a:ext>
            </a:extLst>
          </p:cNvPr>
          <p:cNvSpPr/>
          <p:nvPr/>
        </p:nvSpPr>
        <p:spPr>
          <a:xfrm>
            <a:off x="1815693" y="4241433"/>
            <a:ext cx="2820140" cy="583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AE1A36-1B6A-4EBE-B3CC-E14B97D0D933}"/>
              </a:ext>
            </a:extLst>
          </p:cNvPr>
          <p:cNvSpPr/>
          <p:nvPr/>
        </p:nvSpPr>
        <p:spPr>
          <a:xfrm>
            <a:off x="6605858" y="1903773"/>
            <a:ext cx="2820140" cy="1265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B8086D-8D8E-45A0-A23B-847E26F666F3}"/>
              </a:ext>
            </a:extLst>
          </p:cNvPr>
          <p:cNvSpPr/>
          <p:nvPr/>
        </p:nvSpPr>
        <p:spPr>
          <a:xfrm>
            <a:off x="6605858" y="4158828"/>
            <a:ext cx="2787590" cy="7069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3432110-E735-4489-9001-40C905B044B2}"/>
              </a:ext>
            </a:extLst>
          </p:cNvPr>
          <p:cNvSpPr/>
          <p:nvPr/>
        </p:nvSpPr>
        <p:spPr>
          <a:xfrm rot="5400000">
            <a:off x="2944970" y="2357828"/>
            <a:ext cx="639338" cy="2842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9A88484-0A32-47FA-A1A8-D3EB304B53F9}"/>
              </a:ext>
            </a:extLst>
          </p:cNvPr>
          <p:cNvSpPr/>
          <p:nvPr/>
        </p:nvSpPr>
        <p:spPr>
          <a:xfrm rot="5400000">
            <a:off x="2892839" y="3673928"/>
            <a:ext cx="706965" cy="32091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B720AA-BAB0-4662-9E6A-A90E0245C307}"/>
              </a:ext>
            </a:extLst>
          </p:cNvPr>
          <p:cNvSpPr/>
          <p:nvPr/>
        </p:nvSpPr>
        <p:spPr>
          <a:xfrm rot="16200000">
            <a:off x="7625145" y="3579391"/>
            <a:ext cx="639338" cy="2842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D3C0B35-BCCC-4B87-A364-F4D3B9462E16}"/>
              </a:ext>
            </a:extLst>
          </p:cNvPr>
          <p:cNvSpPr/>
          <p:nvPr/>
        </p:nvSpPr>
        <p:spPr>
          <a:xfrm>
            <a:off x="5023018" y="4354711"/>
            <a:ext cx="1293919" cy="2842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836D23-CA95-4745-8EBA-4866ADBE523E}"/>
              </a:ext>
            </a:extLst>
          </p:cNvPr>
          <p:cNvSpPr txBox="1"/>
          <p:nvPr/>
        </p:nvSpPr>
        <p:spPr>
          <a:xfrm>
            <a:off x="3184836" y="146269"/>
            <a:ext cx="7237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Work Flow of Face Detection </a:t>
            </a:r>
          </a:p>
        </p:txBody>
      </p:sp>
    </p:spTree>
    <p:extLst>
      <p:ext uri="{BB962C8B-B14F-4D97-AF65-F5344CB8AC3E}">
        <p14:creationId xmlns:p14="http://schemas.microsoft.com/office/powerpoint/2010/main" val="86596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0A08-D9CD-486E-A391-0A9C4867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Face Detection Implementation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A30C3-3934-4AA2-AD8E-6D827F57F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r="16191" b="56110"/>
          <a:stretch/>
        </p:blipFill>
        <p:spPr>
          <a:xfrm>
            <a:off x="7747246" y="2398628"/>
            <a:ext cx="3154533" cy="2667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43C1C-824C-4413-8A48-3A2EFD728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3" t="-1" r="10100" b="56581"/>
          <a:stretch/>
        </p:blipFill>
        <p:spPr>
          <a:xfrm>
            <a:off x="1154954" y="2398628"/>
            <a:ext cx="3462292" cy="267133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5FA0905-A169-4A3A-B8B1-062EB2B3158C}"/>
              </a:ext>
            </a:extLst>
          </p:cNvPr>
          <p:cNvSpPr/>
          <p:nvPr/>
        </p:nvSpPr>
        <p:spPr>
          <a:xfrm>
            <a:off x="5033640" y="3327556"/>
            <a:ext cx="2541116" cy="6230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9FF4E-D8F6-442A-A912-615FD1B2229A}"/>
              </a:ext>
            </a:extLst>
          </p:cNvPr>
          <p:cNvSpPr txBox="1"/>
          <p:nvPr/>
        </p:nvSpPr>
        <p:spPr>
          <a:xfrm>
            <a:off x="1935332" y="5237825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B85AB-9722-4843-B744-3C074077A959}"/>
              </a:ext>
            </a:extLst>
          </p:cNvPr>
          <p:cNvSpPr txBox="1"/>
          <p:nvPr/>
        </p:nvSpPr>
        <p:spPr>
          <a:xfrm>
            <a:off x="8152440" y="5237825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Detected Image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AD147-92B3-4511-82F5-55E7FD010CD6}"/>
              </a:ext>
            </a:extLst>
          </p:cNvPr>
          <p:cNvSpPr txBox="1"/>
          <p:nvPr/>
        </p:nvSpPr>
        <p:spPr>
          <a:xfrm>
            <a:off x="8246216" y="5607157"/>
            <a:ext cx="2478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Facial key points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5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AEDFEB-41CC-47BA-AE1D-ACD7AF0CB7CB}"/>
              </a:ext>
            </a:extLst>
          </p:cNvPr>
          <p:cNvSpPr/>
          <p:nvPr/>
        </p:nvSpPr>
        <p:spPr>
          <a:xfrm>
            <a:off x="3126254" y="1704563"/>
            <a:ext cx="2285818" cy="496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9EB51-F3E5-493C-ABD7-4865D28C8552}"/>
              </a:ext>
            </a:extLst>
          </p:cNvPr>
          <p:cNvSpPr txBox="1"/>
          <p:nvPr/>
        </p:nvSpPr>
        <p:spPr>
          <a:xfrm>
            <a:off x="1011778" y="1746142"/>
            <a:ext cx="192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1AD98-61FF-4BE6-A94B-EC34FB08FD62}"/>
              </a:ext>
            </a:extLst>
          </p:cNvPr>
          <p:cNvSpPr txBox="1"/>
          <p:nvPr/>
        </p:nvSpPr>
        <p:spPr>
          <a:xfrm>
            <a:off x="3184355" y="1746142"/>
            <a:ext cx="233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MTCNN Algorithm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05491-AEB7-4BFD-89E9-CD22AB443173}"/>
              </a:ext>
            </a:extLst>
          </p:cNvPr>
          <p:cNvSpPr txBox="1"/>
          <p:nvPr/>
        </p:nvSpPr>
        <p:spPr>
          <a:xfrm>
            <a:off x="6419615" y="1746142"/>
            <a:ext cx="275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513EC-358E-4329-BE34-55C858404072}"/>
              </a:ext>
            </a:extLst>
          </p:cNvPr>
          <p:cNvSpPr txBox="1"/>
          <p:nvPr/>
        </p:nvSpPr>
        <p:spPr>
          <a:xfrm>
            <a:off x="6382839" y="4908566"/>
            <a:ext cx="374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Verification done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414E8-A0BB-4C05-8096-92C3F3A61FCB}"/>
              </a:ext>
            </a:extLst>
          </p:cNvPr>
          <p:cNvSpPr txBox="1"/>
          <p:nvPr/>
        </p:nvSpPr>
        <p:spPr>
          <a:xfrm>
            <a:off x="2936909" y="4092019"/>
            <a:ext cx="249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Matched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023906-840B-4EB1-9B07-CA5443B23F28}"/>
              </a:ext>
            </a:extLst>
          </p:cNvPr>
          <p:cNvSpPr/>
          <p:nvPr/>
        </p:nvSpPr>
        <p:spPr>
          <a:xfrm>
            <a:off x="1011778" y="1704563"/>
            <a:ext cx="1437950" cy="496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7CE928-0329-45BD-9A1C-111CD7B87B9B}"/>
              </a:ext>
            </a:extLst>
          </p:cNvPr>
          <p:cNvSpPr/>
          <p:nvPr/>
        </p:nvSpPr>
        <p:spPr>
          <a:xfrm>
            <a:off x="6234772" y="1710665"/>
            <a:ext cx="2820140" cy="583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AE1A36-1B6A-4EBE-B3CC-E14B97D0D933}"/>
              </a:ext>
            </a:extLst>
          </p:cNvPr>
          <p:cNvSpPr/>
          <p:nvPr/>
        </p:nvSpPr>
        <p:spPr>
          <a:xfrm>
            <a:off x="2693206" y="4016146"/>
            <a:ext cx="2285818" cy="630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B8086D-8D8E-45A0-A23B-847E26F666F3}"/>
              </a:ext>
            </a:extLst>
          </p:cNvPr>
          <p:cNvSpPr/>
          <p:nvPr/>
        </p:nvSpPr>
        <p:spPr>
          <a:xfrm>
            <a:off x="6267322" y="4900472"/>
            <a:ext cx="2787590" cy="53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3432110-E735-4489-9001-40C905B044B2}"/>
              </a:ext>
            </a:extLst>
          </p:cNvPr>
          <p:cNvSpPr/>
          <p:nvPr/>
        </p:nvSpPr>
        <p:spPr>
          <a:xfrm>
            <a:off x="2529833" y="1834326"/>
            <a:ext cx="445092" cy="23659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9A88484-0A32-47FA-A1A8-D3EB304B53F9}"/>
              </a:ext>
            </a:extLst>
          </p:cNvPr>
          <p:cNvSpPr/>
          <p:nvPr/>
        </p:nvSpPr>
        <p:spPr>
          <a:xfrm>
            <a:off x="5537830" y="1839106"/>
            <a:ext cx="545613" cy="2318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B720AA-BAB0-4662-9E6A-A90E0245C307}"/>
              </a:ext>
            </a:extLst>
          </p:cNvPr>
          <p:cNvSpPr/>
          <p:nvPr/>
        </p:nvSpPr>
        <p:spPr>
          <a:xfrm rot="5400000">
            <a:off x="7377264" y="2416109"/>
            <a:ext cx="311732" cy="2565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D3C0B35-BCCC-4B87-A364-F4D3B9462E16}"/>
              </a:ext>
            </a:extLst>
          </p:cNvPr>
          <p:cNvSpPr/>
          <p:nvPr/>
        </p:nvSpPr>
        <p:spPr>
          <a:xfrm>
            <a:off x="3906176" y="5078248"/>
            <a:ext cx="2177267" cy="25772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2442D2B-4210-43C4-AB0D-4B141DF7B8ED}"/>
              </a:ext>
            </a:extLst>
          </p:cNvPr>
          <p:cNvSpPr/>
          <p:nvPr/>
        </p:nvSpPr>
        <p:spPr>
          <a:xfrm>
            <a:off x="5474816" y="2754098"/>
            <a:ext cx="4090938" cy="1534254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BB784-5DA8-45C5-B91C-35D7002D349C}"/>
              </a:ext>
            </a:extLst>
          </p:cNvPr>
          <p:cNvSpPr txBox="1"/>
          <p:nvPr/>
        </p:nvSpPr>
        <p:spPr>
          <a:xfrm>
            <a:off x="6143985" y="3173122"/>
            <a:ext cx="2787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Comparison using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(Value &lt;=0.5)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10494-42B6-412B-BF73-E3F2EEAB7B97}"/>
              </a:ext>
            </a:extLst>
          </p:cNvPr>
          <p:cNvSpPr/>
          <p:nvPr/>
        </p:nvSpPr>
        <p:spPr>
          <a:xfrm>
            <a:off x="3894355" y="3515834"/>
            <a:ext cx="1496178" cy="1074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31572D-97E8-41F0-94DA-15244F6C9D3E}"/>
              </a:ext>
            </a:extLst>
          </p:cNvPr>
          <p:cNvSpPr txBox="1"/>
          <p:nvPr/>
        </p:nvSpPr>
        <p:spPr>
          <a:xfrm>
            <a:off x="9818604" y="3884765"/>
            <a:ext cx="15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Matched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37C322-9CD1-4454-A467-AADD1505F190}"/>
              </a:ext>
            </a:extLst>
          </p:cNvPr>
          <p:cNvSpPr/>
          <p:nvPr/>
        </p:nvSpPr>
        <p:spPr>
          <a:xfrm>
            <a:off x="9650037" y="3960638"/>
            <a:ext cx="2041864" cy="602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6E46D4F-DD33-486F-8D10-3D97BD454E46}"/>
              </a:ext>
            </a:extLst>
          </p:cNvPr>
          <p:cNvSpPr/>
          <p:nvPr/>
        </p:nvSpPr>
        <p:spPr>
          <a:xfrm rot="5400000">
            <a:off x="3667006" y="3606958"/>
            <a:ext cx="397644" cy="21633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13656D-09E5-46CD-996D-D2286C58A302}"/>
              </a:ext>
            </a:extLst>
          </p:cNvPr>
          <p:cNvSpPr/>
          <p:nvPr/>
        </p:nvSpPr>
        <p:spPr>
          <a:xfrm>
            <a:off x="9650037" y="3471209"/>
            <a:ext cx="1100464" cy="89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6EDB08B-EE4A-4DAC-8716-7FA346ABFD5D}"/>
              </a:ext>
            </a:extLst>
          </p:cNvPr>
          <p:cNvSpPr/>
          <p:nvPr/>
        </p:nvSpPr>
        <p:spPr>
          <a:xfrm rot="5400000">
            <a:off x="10523360" y="3623168"/>
            <a:ext cx="366221" cy="22214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7C060-B5CE-4A29-84EC-C7C75FEB2CEB}"/>
              </a:ext>
            </a:extLst>
          </p:cNvPr>
          <p:cNvSpPr txBox="1"/>
          <p:nvPr/>
        </p:nvSpPr>
        <p:spPr>
          <a:xfrm>
            <a:off x="4210213" y="3096746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B8DFE-A2E7-44DB-BC9C-CC47C6D56EFD}"/>
              </a:ext>
            </a:extLst>
          </p:cNvPr>
          <p:cNvSpPr txBox="1"/>
          <p:nvPr/>
        </p:nvSpPr>
        <p:spPr>
          <a:xfrm>
            <a:off x="9944095" y="3029045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B6C067-8A82-49C6-9E6F-C381E9FE1A6A}"/>
              </a:ext>
            </a:extLst>
          </p:cNvPr>
          <p:cNvSpPr/>
          <p:nvPr/>
        </p:nvSpPr>
        <p:spPr>
          <a:xfrm rot="5400000">
            <a:off x="3645323" y="4971108"/>
            <a:ext cx="523986" cy="1333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C16F8E5-7090-4651-A441-90742F651AF7}"/>
              </a:ext>
            </a:extLst>
          </p:cNvPr>
          <p:cNvSpPr/>
          <p:nvPr/>
        </p:nvSpPr>
        <p:spPr>
          <a:xfrm rot="10800000">
            <a:off x="9220737" y="5094330"/>
            <a:ext cx="1583584" cy="21434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0F296C-3179-48A1-80A5-799FEBA027F2}"/>
              </a:ext>
            </a:extLst>
          </p:cNvPr>
          <p:cNvSpPr/>
          <p:nvPr/>
        </p:nvSpPr>
        <p:spPr>
          <a:xfrm rot="16200000" flipV="1">
            <a:off x="10537589" y="4891415"/>
            <a:ext cx="400110" cy="1333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C91D24-AC63-48CB-8456-312B6F45B520}"/>
              </a:ext>
            </a:extLst>
          </p:cNvPr>
          <p:cNvSpPr txBox="1"/>
          <p:nvPr/>
        </p:nvSpPr>
        <p:spPr>
          <a:xfrm>
            <a:off x="2882231" y="61057"/>
            <a:ext cx="7237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Work Flow of Face Verification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11A27C0-6473-49B2-B789-C72931EBD8F3}"/>
              </a:ext>
            </a:extLst>
          </p:cNvPr>
          <p:cNvSpPr/>
          <p:nvPr/>
        </p:nvSpPr>
        <p:spPr>
          <a:xfrm rot="5400000">
            <a:off x="7377264" y="5473242"/>
            <a:ext cx="311732" cy="2565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467EA2-8EFD-4DBE-B1F0-5A2F5996BC00}"/>
              </a:ext>
            </a:extLst>
          </p:cNvPr>
          <p:cNvSpPr/>
          <p:nvPr/>
        </p:nvSpPr>
        <p:spPr>
          <a:xfrm>
            <a:off x="6939280" y="5795390"/>
            <a:ext cx="1148080" cy="53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86D956-EC9F-4EEE-AB39-E575C189C897}"/>
              </a:ext>
            </a:extLst>
          </p:cNvPr>
          <p:cNvSpPr txBox="1"/>
          <p:nvPr/>
        </p:nvSpPr>
        <p:spPr>
          <a:xfrm>
            <a:off x="7182821" y="5869879"/>
            <a:ext cx="374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1142980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{A9082DE2-594B-404C-8C5F-213BED9B7AC8}tf55705232_win32</Template>
  <TotalTime>318</TotalTime>
  <Words>789</Words>
  <Application>Microsoft Office PowerPoint</Application>
  <PresentationFormat>Widescreen</PresentationFormat>
  <Paragraphs>123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Goudy Old Style</vt:lpstr>
      <vt:lpstr>PT Sans</vt:lpstr>
      <vt:lpstr>Times New Roman</vt:lpstr>
      <vt:lpstr>Wingdings 2</vt:lpstr>
      <vt:lpstr>SlateVTI</vt:lpstr>
      <vt:lpstr>Project Guide Dr. K.Kumar M.E., Ph.D.,  Associate Professor</vt:lpstr>
      <vt:lpstr>PROBLEM STATEMENT</vt:lpstr>
      <vt:lpstr>PowerPoint Presentation</vt:lpstr>
      <vt:lpstr>Why MTCNN ?</vt:lpstr>
      <vt:lpstr>MTCNN Algorithm</vt:lpstr>
      <vt:lpstr>MTCNN Architecture</vt:lpstr>
      <vt:lpstr>PowerPoint Presentation</vt:lpstr>
      <vt:lpstr>Face Detection Implementation</vt:lpstr>
      <vt:lpstr>PowerPoint Presentation</vt:lpstr>
      <vt:lpstr>Face Verification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Guide Dr. K.Kumar M.E., Ph.D.,  Associate Professor</dc:title>
  <dc:creator>keerthana keerthana</dc:creator>
  <cp:lastModifiedBy>keerthana keerthana</cp:lastModifiedBy>
  <cp:revision>27</cp:revision>
  <dcterms:created xsi:type="dcterms:W3CDTF">2021-12-26T15:32:14Z</dcterms:created>
  <dcterms:modified xsi:type="dcterms:W3CDTF">2022-03-09T17:21:23Z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